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57" r:id="rId4"/>
    <p:sldId id="266" r:id="rId5"/>
    <p:sldId id="268" r:id="rId6"/>
    <p:sldId id="269" r:id="rId7"/>
    <p:sldId id="258" r:id="rId8"/>
    <p:sldId id="260" r:id="rId9"/>
    <p:sldId id="271" r:id="rId10"/>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5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51C7C-E894-0449-B25F-1B00B6B4E8C4}" type="datetimeFigureOut">
              <a:rPr lang="nl-NL" smtClean="0"/>
              <a:t>28-09-15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36358-B2A8-144D-9508-3C49C4FE23CF}" type="slidenum">
              <a:rPr lang="nl-NL" smtClean="0"/>
              <a:t>‹nr.›</a:t>
            </a:fld>
            <a:endParaRPr lang="nl-NL"/>
          </a:p>
        </p:txBody>
      </p:sp>
    </p:spTree>
    <p:extLst>
      <p:ext uri="{BB962C8B-B14F-4D97-AF65-F5344CB8AC3E}">
        <p14:creationId xmlns:p14="http://schemas.microsoft.com/office/powerpoint/2010/main" val="36490105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dirty="0" smtClean="0"/>
              <a:t>Een heel bekend verhaal, dat overal in Europa verteld werd, gaat over de vrome priester </a:t>
            </a:r>
            <a:r>
              <a:rPr lang="nl-NL" dirty="0" err="1" smtClean="0"/>
              <a:t>Theophilus</a:t>
            </a:r>
            <a:r>
              <a:rPr lang="nl-NL" dirty="0" smtClean="0"/>
              <a:t>. Als hij onrechtvaardig behandeld is en wordt ontslagen, verkoopt hij zijn ziel aan de duivel. </a:t>
            </a:r>
            <a:r>
              <a:rPr lang="nl-NL" dirty="0" err="1" smtClean="0"/>
              <a:t>Theophilus</a:t>
            </a:r>
            <a:r>
              <a:rPr lang="nl-NL" dirty="0" smtClean="0"/>
              <a:t> krijgt grote macht. Maar na lange tijd heeft hij enorm veel spijt en richt hij zich tot Maria. Hij smeekt om van de duivel verlost te worden. Maria legt hem nu een zware straf op en nadat hij jarenlang boete heeft gedaan, is hij vrij van de duivel en sterft hij in vrede. Eind goed, al goed. De boodschap is dat iedereen zich aan God of Maria moet toevertrouwen.</a:t>
            </a:r>
          </a:p>
          <a:p>
            <a:endParaRPr lang="nl-NL" dirty="0"/>
          </a:p>
        </p:txBody>
      </p:sp>
      <p:sp>
        <p:nvSpPr>
          <p:cNvPr id="4" name="Tijdelijke aanduiding voor dianummer 3"/>
          <p:cNvSpPr>
            <a:spLocks noGrp="1"/>
          </p:cNvSpPr>
          <p:nvPr>
            <p:ph type="sldNum" sz="quarter" idx="10"/>
          </p:nvPr>
        </p:nvSpPr>
        <p:spPr/>
        <p:txBody>
          <a:bodyPr/>
          <a:lstStyle/>
          <a:p>
            <a:fld id="{B7F36358-B2A8-144D-9508-3C49C4FE23CF}" type="slidenum">
              <a:rPr lang="nl-NL" smtClean="0"/>
              <a:t>7</a:t>
            </a:fld>
            <a:endParaRPr lang="nl-NL"/>
          </a:p>
        </p:txBody>
      </p:sp>
    </p:spTree>
    <p:extLst>
      <p:ext uri="{BB962C8B-B14F-4D97-AF65-F5344CB8AC3E}">
        <p14:creationId xmlns:p14="http://schemas.microsoft.com/office/powerpoint/2010/main" val="1798742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256776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58762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428495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197038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5242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83E1545-EFFB-6E45-8EE6-5F9142E97640}" type="datetimeFigureOut">
              <a:rPr lang="nl-NL" smtClean="0"/>
              <a:t>28-09-15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62370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83E1545-EFFB-6E45-8EE6-5F9142E97640}" type="datetimeFigureOut">
              <a:rPr lang="nl-NL" smtClean="0"/>
              <a:t>28-09-15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74472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583E1545-EFFB-6E45-8EE6-5F9142E97640}" type="datetimeFigureOut">
              <a:rPr lang="nl-NL" smtClean="0"/>
              <a:t>28-09-15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342459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83E1545-EFFB-6E45-8EE6-5F9142E97640}" type="datetimeFigureOut">
              <a:rPr lang="nl-NL" smtClean="0"/>
              <a:t>28-09-15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204922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583E1545-EFFB-6E45-8EE6-5F9142E97640}" type="datetimeFigureOut">
              <a:rPr lang="nl-NL" smtClean="0"/>
              <a:t>28-09-15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156792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583E1545-EFFB-6E45-8EE6-5F9142E97640}" type="datetimeFigureOut">
              <a:rPr lang="nl-NL" smtClean="0"/>
              <a:t>28-09-15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F5A54DE-3DDB-D34D-B00C-6936F54281B1}" type="slidenum">
              <a:rPr lang="nl-NL" smtClean="0"/>
              <a:t>‹nr.›</a:t>
            </a:fld>
            <a:endParaRPr lang="nl-NL"/>
          </a:p>
        </p:txBody>
      </p:sp>
    </p:spTree>
    <p:extLst>
      <p:ext uri="{BB962C8B-B14F-4D97-AF65-F5344CB8AC3E}">
        <p14:creationId xmlns:p14="http://schemas.microsoft.com/office/powerpoint/2010/main" val="31945520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E1545-EFFB-6E45-8EE6-5F9142E97640}" type="datetimeFigureOut">
              <a:rPr lang="nl-NL" smtClean="0"/>
              <a:t>28-09-15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A54DE-3DDB-D34D-B00C-6936F54281B1}" type="slidenum">
              <a:rPr lang="nl-NL" smtClean="0"/>
              <a:t>‹nr.›</a:t>
            </a:fld>
            <a:endParaRPr lang="nl-NL"/>
          </a:p>
        </p:txBody>
      </p:sp>
    </p:spTree>
    <p:extLst>
      <p:ext uri="{BB962C8B-B14F-4D97-AF65-F5344CB8AC3E}">
        <p14:creationId xmlns:p14="http://schemas.microsoft.com/office/powerpoint/2010/main" val="473145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erkcultuur11tm14eeuw.wordpress.com/geloof-overtuigingen-en-rituelen/de-eucharistie/" TargetMode="External"/><Relationship Id="rId4" Type="http://schemas.openxmlformats.org/officeDocument/2006/relationships/hyperlink" Target="https://kerkcultuur11tm14eeuw.wordpress.com/liturgisch-drama/" TargetMode="External"/><Relationship Id="rId1" Type="http://schemas.openxmlformats.org/officeDocument/2006/relationships/slideLayout" Target="../slideLayouts/slideLayout2.xml"/><Relationship Id="rId2" Type="http://schemas.openxmlformats.org/officeDocument/2006/relationships/hyperlink" Target="https://kerkcultuur11tm14eeuw.wordpress.com/liturgisch-drama/paastrop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YLs8tCL4vi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8nyFLOlEupM" TargetMode="Externa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kerkcultuur11tm14eeuw.wordpress.com/kruistochten/de-eerste-kruistocht/" TargetMode="External"/><Relationship Id="rId3" Type="http://schemas.openxmlformats.org/officeDocument/2006/relationships/hyperlink" Target="https://kerkcultuur11tm14eeuw.wordpress.com/geloof-overtuigingen-en-rituelen/laatste-oorde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87353"/>
            <a:ext cx="7772400" cy="1683578"/>
          </a:xfrm>
        </p:spPr>
        <p:txBody>
          <a:bodyPr/>
          <a:lstStyle/>
          <a:p>
            <a:r>
              <a:rPr lang="nl-NL" dirty="0" smtClean="0"/>
              <a:t>Toneel en drama in de hoge en late  middeleeuwen: 1000- 1500</a:t>
            </a:r>
            <a:endParaRPr lang="nl-NL" dirty="0"/>
          </a:p>
        </p:txBody>
      </p:sp>
      <p:sp>
        <p:nvSpPr>
          <p:cNvPr id="3" name="Subtitel 2"/>
          <p:cNvSpPr>
            <a:spLocks noGrp="1"/>
          </p:cNvSpPr>
          <p:nvPr>
            <p:ph type="subTitle" idx="1"/>
          </p:nvPr>
        </p:nvSpPr>
        <p:spPr>
          <a:xfrm>
            <a:off x="1371600" y="2318613"/>
            <a:ext cx="6400800" cy="3320187"/>
          </a:xfrm>
        </p:spPr>
        <p:txBody>
          <a:bodyPr>
            <a:normAutofit lnSpcReduction="10000"/>
          </a:bodyPr>
          <a:lstStyle/>
          <a:p>
            <a:r>
              <a:rPr lang="nl-NL" dirty="0" smtClean="0"/>
              <a:t>Liturgisch drama</a:t>
            </a:r>
          </a:p>
          <a:p>
            <a:r>
              <a:rPr lang="nl-NL" dirty="0" smtClean="0"/>
              <a:t>Heiligenlevens en wonderen</a:t>
            </a:r>
          </a:p>
          <a:p>
            <a:r>
              <a:rPr lang="nl-NL" dirty="0" smtClean="0"/>
              <a:t>Mirakelspel</a:t>
            </a:r>
          </a:p>
          <a:p>
            <a:r>
              <a:rPr lang="nl-NL" dirty="0" smtClean="0"/>
              <a:t>Mysteriespel</a:t>
            </a:r>
          </a:p>
          <a:p>
            <a:r>
              <a:rPr lang="nl-NL" dirty="0" smtClean="0"/>
              <a:t>Wagenspel</a:t>
            </a:r>
          </a:p>
          <a:p>
            <a:r>
              <a:rPr lang="nl-NL" dirty="0" smtClean="0"/>
              <a:t>Passiespel</a:t>
            </a:r>
            <a:endParaRPr lang="nl-NL" dirty="0"/>
          </a:p>
        </p:txBody>
      </p:sp>
    </p:spTree>
    <p:extLst>
      <p:ext uri="{BB962C8B-B14F-4D97-AF65-F5344CB8AC3E}">
        <p14:creationId xmlns:p14="http://schemas.microsoft.com/office/powerpoint/2010/main" val="2548043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Einde west romeinse rijk : 400 na Chr.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400" dirty="0" smtClean="0"/>
              <a:t>Klassiek theater van de Romeinen : intellectueel </a:t>
            </a:r>
          </a:p>
          <a:p>
            <a:r>
              <a:rPr lang="nl-NL" sz="2400" dirty="0" smtClean="0"/>
              <a:t>Komedie</a:t>
            </a:r>
          </a:p>
          <a:p>
            <a:r>
              <a:rPr lang="nl-NL" sz="2400" dirty="0" smtClean="0"/>
              <a:t>Tragedie </a:t>
            </a:r>
          </a:p>
          <a:p>
            <a:r>
              <a:rPr lang="nl-NL" sz="2400" dirty="0" smtClean="0"/>
              <a:t>De klassieke toneelstukken worden bewaard in de kloosters in </a:t>
            </a:r>
            <a:r>
              <a:rPr lang="nl-NL" sz="2400" smtClean="0"/>
              <a:t>de </a:t>
            </a:r>
            <a:r>
              <a:rPr lang="nl-NL" sz="2400" smtClean="0"/>
              <a:t>bibliotheken. </a:t>
            </a:r>
            <a:endParaRPr lang="nl-NL" sz="2400" dirty="0" smtClean="0"/>
          </a:p>
          <a:p>
            <a:pPr marL="0" indent="0">
              <a:buNone/>
            </a:pPr>
            <a:endParaRPr lang="nl-NL" sz="2400" dirty="0" smtClean="0"/>
          </a:p>
          <a:p>
            <a:pPr marL="0" indent="0">
              <a:buNone/>
            </a:pPr>
            <a:r>
              <a:rPr lang="nl-NL" sz="2400" dirty="0" smtClean="0"/>
              <a:t>De </a:t>
            </a:r>
            <a:r>
              <a:rPr lang="nl-NL" sz="2400" dirty="0"/>
              <a:t>kerk </a:t>
            </a:r>
            <a:r>
              <a:rPr lang="nl-NL" sz="2400" dirty="0" smtClean="0"/>
              <a:t>in de middeleeuwen wordt </a:t>
            </a:r>
            <a:r>
              <a:rPr lang="nl-NL" sz="2400" dirty="0"/>
              <a:t>de plaats voor de eerste </a:t>
            </a:r>
            <a:r>
              <a:rPr lang="nl-NL" sz="2400" dirty="0" smtClean="0"/>
              <a:t>toneelstukken. </a:t>
            </a:r>
          </a:p>
          <a:p>
            <a:pPr marL="0" indent="0">
              <a:buNone/>
            </a:pPr>
            <a:r>
              <a:rPr lang="nl-NL" sz="2400" dirty="0" smtClean="0"/>
              <a:t>In de kerk is geen decor, de spelers gebruiken geen rekwisieten , er zijn alleen gebaren en handelingen. </a:t>
            </a:r>
            <a:endParaRPr lang="nl-NL" sz="2400" dirty="0"/>
          </a:p>
          <a:p>
            <a:pPr marL="0" indent="0">
              <a:buNone/>
            </a:pPr>
            <a:endParaRPr lang="nl-NL" sz="2400" dirty="0"/>
          </a:p>
          <a:p>
            <a:r>
              <a:rPr lang="nl-NL" sz="2400" dirty="0" smtClean="0"/>
              <a:t>Middeleeuws theater buiten de kerk heeft laag aanzien: artiesten reizen door het land en hebben een lage status</a:t>
            </a:r>
          </a:p>
          <a:p>
            <a:r>
              <a:rPr lang="nl-NL" sz="2400" dirty="0" smtClean="0"/>
              <a:t>Theater buiten de kerk  is volksvermaak</a:t>
            </a:r>
          </a:p>
          <a:p>
            <a:endParaRPr lang="nl-NL" dirty="0"/>
          </a:p>
        </p:txBody>
      </p:sp>
    </p:spTree>
    <p:extLst>
      <p:ext uri="{BB962C8B-B14F-4D97-AF65-F5344CB8AC3E}">
        <p14:creationId xmlns:p14="http://schemas.microsoft.com/office/powerpoint/2010/main" val="38313473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8079"/>
          </a:xfrm>
        </p:spPr>
        <p:txBody>
          <a:bodyPr>
            <a:normAutofit fontScale="90000"/>
          </a:bodyPr>
          <a:lstStyle/>
          <a:p>
            <a:r>
              <a:rPr lang="nl-NL" sz="3200" dirty="0" smtClean="0"/>
              <a:t>Liturgisch drama in de kerk ( 500- 1000 )</a:t>
            </a:r>
            <a:endParaRPr lang="nl-NL" sz="3200" dirty="0"/>
          </a:p>
        </p:txBody>
      </p:sp>
      <p:sp>
        <p:nvSpPr>
          <p:cNvPr id="3" name="Tijdelijke aanduiding voor inhoud 2"/>
          <p:cNvSpPr>
            <a:spLocks noGrp="1"/>
          </p:cNvSpPr>
          <p:nvPr>
            <p:ph idx="1"/>
          </p:nvPr>
        </p:nvSpPr>
        <p:spPr>
          <a:xfrm>
            <a:off x="457200" y="915631"/>
            <a:ext cx="8229600" cy="5942369"/>
          </a:xfrm>
        </p:spPr>
        <p:txBody>
          <a:bodyPr>
            <a:normAutofit fontScale="55000" lnSpcReduction="20000"/>
          </a:bodyPr>
          <a:lstStyle/>
          <a:p>
            <a:pPr marL="0" indent="0">
              <a:buNone/>
            </a:pPr>
            <a:r>
              <a:rPr lang="nl-NL" b="1" dirty="0" smtClean="0"/>
              <a:t>Waarom toneel in de de kerk ?</a:t>
            </a:r>
          </a:p>
          <a:p>
            <a:pPr marL="0" indent="0">
              <a:buNone/>
            </a:pPr>
            <a:r>
              <a:rPr lang="nl-NL" dirty="0" smtClean="0"/>
              <a:t>Het gewone volk kan niet lezen en schrijven en verstaat geen latijn.</a:t>
            </a:r>
          </a:p>
          <a:p>
            <a:pPr marL="0" indent="0">
              <a:buNone/>
            </a:pPr>
            <a:r>
              <a:rPr lang="nl-NL" dirty="0" smtClean="0"/>
              <a:t>Liturgische liederen zijn in het latijn ( Gregoriaans )</a:t>
            </a:r>
          </a:p>
          <a:p>
            <a:pPr marL="0" indent="0">
              <a:buNone/>
            </a:pPr>
            <a:r>
              <a:rPr lang="nl-NL" dirty="0" smtClean="0"/>
              <a:t>Liturgie/ eucharistie  = de kerkdienst</a:t>
            </a:r>
          </a:p>
          <a:p>
            <a:endParaRPr lang="nl-NL" dirty="0"/>
          </a:p>
          <a:p>
            <a:pPr marL="0" indent="0">
              <a:buNone/>
            </a:pPr>
            <a:r>
              <a:rPr lang="nl-NL" b="1" dirty="0" smtClean="0"/>
              <a:t>Wanneer wordt het liturgisch drama opgevoerd ?</a:t>
            </a:r>
          </a:p>
          <a:p>
            <a:r>
              <a:rPr lang="nl-NL" dirty="0" smtClean="0"/>
              <a:t>Pasen ( sterven, lijden  en opstanding van Jezus ): de Paasmis  </a:t>
            </a:r>
          </a:p>
          <a:p>
            <a:r>
              <a:rPr lang="nl-NL" dirty="0"/>
              <a:t>K</a:t>
            </a:r>
            <a:r>
              <a:rPr lang="nl-NL" dirty="0" smtClean="0"/>
              <a:t>erstmis ( de geboorte van Jezus )</a:t>
            </a:r>
          </a:p>
          <a:p>
            <a:r>
              <a:rPr lang="nl-NL" dirty="0" smtClean="0">
                <a:hlinkClick r:id="rId2"/>
              </a:rPr>
              <a:t>https://kerkcultuur11tm14eeuw.wordpress.com/liturgisch-drama/paastrope/</a:t>
            </a:r>
            <a:endParaRPr lang="nl-NL" dirty="0" smtClean="0"/>
          </a:p>
          <a:p>
            <a:pPr marL="0" indent="0">
              <a:buNone/>
            </a:pPr>
            <a:endParaRPr lang="nl-NL" dirty="0" smtClean="0"/>
          </a:p>
          <a:p>
            <a:pPr marL="0" indent="0">
              <a:buNone/>
            </a:pPr>
            <a:r>
              <a:rPr lang="nl-NL" dirty="0" smtClean="0"/>
              <a:t>De tekst uit de bijbel met het paasverhaal wordt aangevuld met toneelspel: plechtige, symbolische handelingen</a:t>
            </a:r>
          </a:p>
          <a:p>
            <a:pPr marL="0" indent="0">
              <a:buNone/>
            </a:pPr>
            <a:r>
              <a:rPr lang="nl-NL" dirty="0" smtClean="0"/>
              <a:t>Functie van toneelspel: uitleg van het bijbel verhaal</a:t>
            </a:r>
          </a:p>
          <a:p>
            <a:endParaRPr lang="nl-NL" dirty="0"/>
          </a:p>
          <a:p>
            <a:pPr marL="0" indent="0">
              <a:buNone/>
            </a:pPr>
            <a:r>
              <a:rPr lang="nl-NL" dirty="0" smtClean="0"/>
              <a:t>Plaats in de kerk van het toneelspel: middenschip  en zijbeuken van de kerk: je kunt verschillende locaties bedenken met verschillende decors</a:t>
            </a:r>
          </a:p>
          <a:p>
            <a:endParaRPr lang="nl-NL" dirty="0"/>
          </a:p>
          <a:p>
            <a:r>
              <a:rPr lang="nl-NL" dirty="0" smtClean="0">
                <a:hlinkClick r:id="rId3"/>
              </a:rPr>
              <a:t>https://kerkcultuur11tm14eeuw.wordpress.com/geloof-overtuigingen-en-rituelen/de-eucharistie/</a:t>
            </a:r>
            <a:endParaRPr lang="nl-NL" dirty="0" smtClean="0"/>
          </a:p>
          <a:p>
            <a:endParaRPr lang="nl-NL" dirty="0"/>
          </a:p>
          <a:p>
            <a:r>
              <a:rPr lang="nl-NL" dirty="0" smtClean="0">
                <a:hlinkClick r:id="rId4"/>
              </a:rPr>
              <a:t>https://kerkcultuur11tm14eeuw.wordpress.com/liturgisch-drama/</a:t>
            </a:r>
            <a:endParaRPr lang="nl-NL" dirty="0" smtClean="0"/>
          </a:p>
          <a:p>
            <a:endParaRPr lang="nl-NL" dirty="0" smtClean="0"/>
          </a:p>
          <a:p>
            <a:endParaRPr lang="nl-NL" dirty="0"/>
          </a:p>
        </p:txBody>
      </p:sp>
    </p:spTree>
    <p:extLst>
      <p:ext uri="{BB962C8B-B14F-4D97-AF65-F5344CB8AC3E}">
        <p14:creationId xmlns:p14="http://schemas.microsoft.com/office/powerpoint/2010/main" val="28768420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57200" y="274638"/>
            <a:ext cx="8229600" cy="5851525"/>
          </a:xfrm>
        </p:spPr>
        <p:txBody>
          <a:bodyPr>
            <a:normAutofit fontScale="62500" lnSpcReduction="20000"/>
          </a:bodyPr>
          <a:lstStyle/>
          <a:p>
            <a:r>
              <a:rPr lang="nl-NL" b="1" dirty="0" smtClean="0"/>
              <a:t>Enscenering en uitvoering: samenvatting </a:t>
            </a:r>
          </a:p>
          <a:p>
            <a:r>
              <a:rPr lang="nl-NL" dirty="0" smtClean="0"/>
              <a:t>(De eredienst bevatte al veel spelachtige elementen, waardoor de overgang naar het liturgisch drama  eigenlijk niet zo verwonderlijk was. De voltrekkers van de eredienst droegen </a:t>
            </a:r>
            <a:r>
              <a:rPr lang="nl-NL" dirty="0" smtClean="0">
                <a:solidFill>
                  <a:schemeClr val="bg1"/>
                </a:solidFill>
              </a:rPr>
              <a:t>liturgische gewaden </a:t>
            </a:r>
            <a:r>
              <a:rPr lang="nl-NL" dirty="0" smtClean="0"/>
              <a:t>zoals een</a:t>
            </a:r>
            <a:r>
              <a:rPr lang="nl-NL" dirty="0" smtClean="0">
                <a:solidFill>
                  <a:srgbClr val="FF0000"/>
                </a:solidFill>
              </a:rPr>
              <a:t> kazuifel </a:t>
            </a:r>
            <a:r>
              <a:rPr lang="nl-NL" dirty="0" smtClean="0"/>
              <a:t>(mouwloos opperkleed), dalmatiek (priesteroverkleed) of</a:t>
            </a:r>
            <a:r>
              <a:rPr lang="nl-NL" dirty="0" smtClean="0">
                <a:solidFill>
                  <a:srgbClr val="FF0000"/>
                </a:solidFill>
              </a:rPr>
              <a:t> koorkap </a:t>
            </a:r>
            <a:r>
              <a:rPr lang="nl-NL" dirty="0" smtClean="0"/>
              <a:t>(wijd gewaad). </a:t>
            </a:r>
          </a:p>
          <a:p>
            <a:r>
              <a:rPr lang="nl-NL" dirty="0" smtClean="0"/>
              <a:t>Er werd gebruik gemaakt van wierookvaten, altaar dwalen, e.d. Ook </a:t>
            </a:r>
            <a:r>
              <a:rPr lang="nl-NL" dirty="0" smtClean="0">
                <a:solidFill>
                  <a:srgbClr val="FF0000"/>
                </a:solidFill>
              </a:rPr>
              <a:t>gebaren</a:t>
            </a:r>
            <a:r>
              <a:rPr lang="nl-NL" dirty="0" smtClean="0"/>
              <a:t> zoals kniebuigingen, het heffen van de handen, zwaaien met wierookvaten en het presenteren van </a:t>
            </a:r>
            <a:r>
              <a:rPr lang="nl-NL" dirty="0" smtClean="0">
                <a:solidFill>
                  <a:srgbClr val="FF0000"/>
                </a:solidFill>
              </a:rPr>
              <a:t>liturgische attributen </a:t>
            </a:r>
            <a:r>
              <a:rPr lang="nl-NL" dirty="0" smtClean="0"/>
              <a:t>werden veelvuldig gebruikt. Veel van deze dingen werden in het drama overgenomen. </a:t>
            </a:r>
          </a:p>
          <a:p>
            <a:r>
              <a:rPr lang="nl-NL" dirty="0" smtClean="0"/>
              <a:t>De vertolkers van het drama verplaatsten zich van de ene locatie naar de anderen. Ze schreden bijvoorbeeld naar het altaar toe of er vandaan, keerden zich naar het kruisbeeld (op het altaar) of tot de leider van de eredienst, bisschop of abt.</a:t>
            </a:r>
            <a:br>
              <a:rPr lang="nl-NL" dirty="0" smtClean="0"/>
            </a:br>
            <a:r>
              <a:rPr lang="nl-NL" dirty="0" smtClean="0"/>
              <a:t>Alle gebaren hadden een symbolische betekenis. Een houding van aanbidding, of een uitbeelding van de heilswerkzaamheid van God. Dit worden ook wel </a:t>
            </a:r>
            <a:r>
              <a:rPr lang="nl-NL" dirty="0" smtClean="0">
                <a:solidFill>
                  <a:srgbClr val="FF0000"/>
                </a:solidFill>
              </a:rPr>
              <a:t>sacramenten</a:t>
            </a:r>
            <a:r>
              <a:rPr lang="nl-NL" dirty="0" smtClean="0"/>
              <a:t> genoemd. (Denk aan de Doop, de viering van het Heilig Avondmaal of het Huwelijk. Ook dit zijn verbeeldingen van de manier waarop God genade geeft aan de mensen.)</a:t>
            </a:r>
          </a:p>
          <a:p>
            <a:endParaRPr lang="nl-NL" dirty="0"/>
          </a:p>
        </p:txBody>
      </p:sp>
    </p:spTree>
    <p:extLst>
      <p:ext uri="{BB962C8B-B14F-4D97-AF65-F5344CB8AC3E}">
        <p14:creationId xmlns:p14="http://schemas.microsoft.com/office/powerpoint/2010/main" val="4055647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3210667"/>
          </a:xfrm>
        </p:spPr>
        <p:txBody>
          <a:bodyPr>
            <a:normAutofit/>
          </a:bodyPr>
          <a:lstStyle/>
          <a:p>
            <a:r>
              <a:rPr lang="nl-NL" dirty="0" smtClean="0"/>
              <a:t>Filmfragment: 12 minuten:</a:t>
            </a:r>
            <a:br>
              <a:rPr lang="nl-NL" dirty="0" smtClean="0"/>
            </a:br>
            <a:r>
              <a:rPr lang="nl-NL" dirty="0" smtClean="0"/>
              <a:t>Samenvatting drama middeleeuwen</a:t>
            </a:r>
            <a:br>
              <a:rPr lang="nl-NL" dirty="0" smtClean="0"/>
            </a:br>
            <a:r>
              <a:rPr lang="nl-NL" sz="2000" b="1" i="1" dirty="0" smtClean="0"/>
              <a:t>belangrijk voor de toets</a:t>
            </a:r>
            <a:endParaRPr lang="nl-NL" sz="2000" b="1" i="1" dirty="0"/>
          </a:p>
        </p:txBody>
      </p:sp>
      <p:sp>
        <p:nvSpPr>
          <p:cNvPr id="3" name="Tijdelijke aanduiding voor inhoud 2"/>
          <p:cNvSpPr>
            <a:spLocks noGrp="1"/>
          </p:cNvSpPr>
          <p:nvPr>
            <p:ph idx="1"/>
          </p:nvPr>
        </p:nvSpPr>
        <p:spPr>
          <a:xfrm>
            <a:off x="457200" y="3913583"/>
            <a:ext cx="8229600" cy="2212580"/>
          </a:xfrm>
        </p:spPr>
        <p:txBody>
          <a:bodyPr/>
          <a:lstStyle/>
          <a:p>
            <a:r>
              <a:rPr lang="nl-NL" dirty="0" smtClean="0">
                <a:hlinkClick r:id="rId2"/>
              </a:rPr>
              <a:t>https://www.youtube.com/watch?v=YLs8tCL4vi0</a:t>
            </a:r>
            <a:endParaRPr lang="nl-NL" dirty="0" smtClean="0"/>
          </a:p>
          <a:p>
            <a:endParaRPr lang="nl-NL" dirty="0"/>
          </a:p>
        </p:txBody>
      </p:sp>
    </p:spTree>
    <p:extLst>
      <p:ext uri="{BB962C8B-B14F-4D97-AF65-F5344CB8AC3E}">
        <p14:creationId xmlns:p14="http://schemas.microsoft.com/office/powerpoint/2010/main" val="270784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2800" dirty="0" smtClean="0"/>
              <a:t>In de stad York: </a:t>
            </a:r>
            <a:r>
              <a:rPr lang="nl-NL" sz="2800" dirty="0"/>
              <a:t>M</a:t>
            </a:r>
            <a:r>
              <a:rPr lang="nl-NL" sz="2800" dirty="0" smtClean="0"/>
              <a:t>ysteriespel : opgevoerd in 2010</a:t>
            </a:r>
            <a:endParaRPr lang="nl-NL" sz="2800" dirty="0"/>
          </a:p>
        </p:txBody>
      </p:sp>
      <p:sp>
        <p:nvSpPr>
          <p:cNvPr id="3" name="Tijdelijke aanduiding voor inhoud 2"/>
          <p:cNvSpPr>
            <a:spLocks noGrp="1"/>
          </p:cNvSpPr>
          <p:nvPr>
            <p:ph idx="1"/>
          </p:nvPr>
        </p:nvSpPr>
        <p:spPr>
          <a:xfrm>
            <a:off x="457200" y="1417638"/>
            <a:ext cx="8229600" cy="4708525"/>
          </a:xfrm>
        </p:spPr>
        <p:txBody>
          <a:bodyPr/>
          <a:lstStyle/>
          <a:p>
            <a:pPr marL="0" indent="0">
              <a:buNone/>
            </a:pPr>
            <a:endParaRPr lang="nl-NL" sz="2400" dirty="0" smtClean="0">
              <a:hlinkClick r:id="rId2"/>
            </a:endParaRPr>
          </a:p>
          <a:p>
            <a:r>
              <a:rPr lang="nl-NL" sz="2400" dirty="0" smtClean="0">
                <a:hlinkClick r:id="rId2"/>
              </a:rPr>
              <a:t>https://www.youtube.com/watch?v=8nyFLOlEupM</a:t>
            </a:r>
            <a:endParaRPr lang="nl-NL" sz="2400" dirty="0" smtClean="0"/>
          </a:p>
          <a:p>
            <a:endParaRPr lang="nl-NL" dirty="0"/>
          </a:p>
          <a:p>
            <a:endParaRPr lang="nl-NL" dirty="0"/>
          </a:p>
        </p:txBody>
      </p:sp>
      <p:pic>
        <p:nvPicPr>
          <p:cNvPr id="4" name="Afbeelding 3" descr="http://images.uncyc.org/nl/b/b9/Straattoneel.JPG"/>
          <p:cNvPicPr/>
          <p:nvPr/>
        </p:nvPicPr>
        <p:blipFill>
          <a:blip r:embed="rId3">
            <a:extLst>
              <a:ext uri="{28A0092B-C50C-407E-A947-70E740481C1C}">
                <a14:useLocalDpi xmlns:a14="http://schemas.microsoft.com/office/drawing/2010/main" val="0"/>
              </a:ext>
            </a:extLst>
          </a:blip>
          <a:srcRect/>
          <a:stretch>
            <a:fillRect/>
          </a:stretch>
        </p:blipFill>
        <p:spPr bwMode="auto">
          <a:xfrm>
            <a:off x="2032000" y="2557777"/>
            <a:ext cx="5080000" cy="3810000"/>
          </a:xfrm>
          <a:prstGeom prst="rect">
            <a:avLst/>
          </a:prstGeom>
          <a:noFill/>
          <a:ln>
            <a:noFill/>
          </a:ln>
        </p:spPr>
      </p:pic>
    </p:spTree>
    <p:extLst>
      <p:ext uri="{BB962C8B-B14F-4D97-AF65-F5344CB8AC3E}">
        <p14:creationId xmlns:p14="http://schemas.microsoft.com/office/powerpoint/2010/main" val="5703391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Heiligenlevens en wonderen</a:t>
            </a:r>
            <a:endParaRPr lang="nl-NL" dirty="0"/>
          </a:p>
        </p:txBody>
      </p:sp>
      <p:sp>
        <p:nvSpPr>
          <p:cNvPr id="3" name="Tijdelijke aanduiding voor inhoud 2"/>
          <p:cNvSpPr>
            <a:spLocks noGrp="1"/>
          </p:cNvSpPr>
          <p:nvPr>
            <p:ph idx="1"/>
          </p:nvPr>
        </p:nvSpPr>
        <p:spPr/>
        <p:txBody>
          <a:bodyPr>
            <a:normAutofit/>
          </a:bodyPr>
          <a:lstStyle/>
          <a:p>
            <a:r>
              <a:rPr lang="nl-NL" sz="1400" dirty="0" smtClean="0"/>
              <a:t>Een heel bekend verhaal, dat overal in Europa verteld werd, gaat over de vrome priester </a:t>
            </a:r>
            <a:r>
              <a:rPr lang="nl-NL" sz="1400" dirty="0" err="1" smtClean="0"/>
              <a:t>Theophilus</a:t>
            </a:r>
            <a:r>
              <a:rPr lang="nl-NL" sz="1400" dirty="0" smtClean="0"/>
              <a:t>. Als hij onrechtvaardig behandeld is en wordt ontslagen, verkoopt hij zijn ziel aan de duivel. </a:t>
            </a:r>
            <a:r>
              <a:rPr lang="nl-NL" sz="1400" dirty="0" err="1" smtClean="0"/>
              <a:t>Theophilus</a:t>
            </a:r>
            <a:r>
              <a:rPr lang="nl-NL" sz="1400" dirty="0" smtClean="0"/>
              <a:t> krijgt grote macht. Maar na lange tijd heeft hij enorm veel spijt en richt hij zich tot Maria. Hij smeekt om van de duivel verlost te worden. Maria legt hem nu een zware straf op en nadat hij jarenlang boete heeft gedaan, is hij vrij van de duivel en sterft hij in vrede. Eind goed, al goed. De boodschap is dat iedereen zich aan God of Maria moet toevertrouwen.</a:t>
            </a:r>
            <a:endParaRPr lang="nl-NL" sz="1400" dirty="0"/>
          </a:p>
        </p:txBody>
      </p:sp>
      <p:pic>
        <p:nvPicPr>
          <p:cNvPr id="4" name="Afbeelding 3" descr="http://www.literatuurgeschiedenis.nl/afbklein/lg_72.jpg"/>
          <p:cNvPicPr/>
          <p:nvPr/>
        </p:nvPicPr>
        <p:blipFill>
          <a:blip r:embed="rId3">
            <a:extLst>
              <a:ext uri="{28A0092B-C50C-407E-A947-70E740481C1C}">
                <a14:useLocalDpi xmlns:a14="http://schemas.microsoft.com/office/drawing/2010/main" val="0"/>
              </a:ext>
            </a:extLst>
          </a:blip>
          <a:srcRect/>
          <a:stretch>
            <a:fillRect/>
          </a:stretch>
        </p:blipFill>
        <p:spPr bwMode="auto">
          <a:xfrm>
            <a:off x="860700" y="3101330"/>
            <a:ext cx="2018719" cy="3258502"/>
          </a:xfrm>
          <a:prstGeom prst="rect">
            <a:avLst/>
          </a:prstGeom>
          <a:noFill/>
          <a:ln>
            <a:noFill/>
          </a:ln>
        </p:spPr>
      </p:pic>
      <p:sp>
        <p:nvSpPr>
          <p:cNvPr id="5" name="Tekstvak 4"/>
          <p:cNvSpPr txBox="1"/>
          <p:nvPr/>
        </p:nvSpPr>
        <p:spPr>
          <a:xfrm>
            <a:off x="3351939" y="5641466"/>
            <a:ext cx="5339923" cy="646331"/>
          </a:xfrm>
          <a:prstGeom prst="rect">
            <a:avLst/>
          </a:prstGeom>
          <a:noFill/>
        </p:spPr>
        <p:txBody>
          <a:bodyPr wrap="none" rtlCol="0">
            <a:spAutoFit/>
          </a:bodyPr>
          <a:lstStyle/>
          <a:p>
            <a:r>
              <a:rPr lang="nl-NL" dirty="0" err="1" smtClean="0"/>
              <a:t>Theodolphilus</a:t>
            </a:r>
            <a:r>
              <a:rPr lang="nl-NL" dirty="0" smtClean="0"/>
              <a:t> bidt bij het altaar van Maria om verlost </a:t>
            </a:r>
          </a:p>
          <a:p>
            <a:r>
              <a:rPr lang="nl-NL" dirty="0" smtClean="0"/>
              <a:t>te worden van de duivel</a:t>
            </a:r>
            <a:endParaRPr lang="nl-NL" dirty="0"/>
          </a:p>
        </p:txBody>
      </p:sp>
    </p:spTree>
    <p:extLst>
      <p:ext uri="{BB962C8B-B14F-4D97-AF65-F5344CB8AC3E}">
        <p14:creationId xmlns:p14="http://schemas.microsoft.com/office/powerpoint/2010/main" val="16012844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Mysteriespel en wagenspel</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Verhalen uit het oude en nieuwe testament.</a:t>
            </a:r>
          </a:p>
          <a:p>
            <a:r>
              <a:rPr lang="nl-NL" dirty="0" smtClean="0"/>
              <a:t>Begint met Adam en Eva in het Paradijs, verhalen van het leven van Jezus  met als einde het Laatste oordeel. </a:t>
            </a:r>
          </a:p>
          <a:p>
            <a:endParaRPr lang="nl-NL" dirty="0"/>
          </a:p>
          <a:p>
            <a:r>
              <a:rPr lang="nl-NL" dirty="0" smtClean="0"/>
              <a:t>Vaak is de opvoering op een wagen die door de stad verplaatst kan worden. </a:t>
            </a:r>
          </a:p>
          <a:p>
            <a:endParaRPr lang="nl-NL" dirty="0"/>
          </a:p>
          <a:p>
            <a:r>
              <a:rPr lang="nl-NL" dirty="0" smtClean="0"/>
              <a:t>In een mysteriespel speelt de Duivel vaak een belangrijke rol. </a:t>
            </a:r>
            <a:endParaRPr lang="nl-NL" dirty="0"/>
          </a:p>
        </p:txBody>
      </p:sp>
    </p:spTree>
    <p:extLst>
      <p:ext uri="{BB962C8B-B14F-4D97-AF65-F5344CB8AC3E}">
        <p14:creationId xmlns:p14="http://schemas.microsoft.com/office/powerpoint/2010/main" val="11234519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Extra informatie: </a:t>
            </a:r>
            <a:endParaRPr lang="nl-NL"/>
          </a:p>
        </p:txBody>
      </p:sp>
      <p:sp>
        <p:nvSpPr>
          <p:cNvPr id="3" name="Tijdelijke aanduiding voor inhoud 2"/>
          <p:cNvSpPr>
            <a:spLocks noGrp="1"/>
          </p:cNvSpPr>
          <p:nvPr>
            <p:ph idx="1"/>
          </p:nvPr>
        </p:nvSpPr>
        <p:spPr/>
        <p:txBody>
          <a:bodyPr/>
          <a:lstStyle/>
          <a:p>
            <a:r>
              <a:rPr lang="nl-NL" dirty="0" smtClean="0">
                <a:hlinkClick r:id="rId2"/>
              </a:rPr>
              <a:t>https://kerkcultuur11tm14eeuw.wordpress.com/kruistochten/de-eerste-kruistocht/</a:t>
            </a:r>
            <a:endParaRPr lang="nl-NL" dirty="0" smtClean="0"/>
          </a:p>
          <a:p>
            <a:endParaRPr lang="nl-NL" dirty="0"/>
          </a:p>
          <a:p>
            <a:r>
              <a:rPr lang="nl-NL" dirty="0">
                <a:hlinkClick r:id="rId3"/>
              </a:rPr>
              <a:t>https://kerkcultuur11tm14eeuw.wordpress.com/geloof-overtuigingen-en-rituelen/laatste-oordeel/</a:t>
            </a:r>
            <a:endParaRPr lang="nl-NL" dirty="0"/>
          </a:p>
          <a:p>
            <a:endParaRPr lang="nl-NL" dirty="0" smtClean="0"/>
          </a:p>
          <a:p>
            <a:endParaRPr lang="nl-NL" dirty="0"/>
          </a:p>
        </p:txBody>
      </p:sp>
    </p:spTree>
    <p:extLst>
      <p:ext uri="{BB962C8B-B14F-4D97-AF65-F5344CB8AC3E}">
        <p14:creationId xmlns:p14="http://schemas.microsoft.com/office/powerpoint/2010/main" val="21002468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TotalTime>
  <Words>669</Words>
  <Application>Microsoft Macintosh PowerPoint</Application>
  <PresentationFormat>Diavoorstelling (4:3)</PresentationFormat>
  <Paragraphs>63</Paragraphs>
  <Slides>9</Slides>
  <Notes>1</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Office-thema</vt:lpstr>
      <vt:lpstr>Toneel en drama in de hoge en late  middeleeuwen: 1000- 1500</vt:lpstr>
      <vt:lpstr>Einde west romeinse rijk : 400 na Chr.</vt:lpstr>
      <vt:lpstr>Liturgisch drama in de kerk ( 500- 1000 )</vt:lpstr>
      <vt:lpstr>PowerPoint-presentatie</vt:lpstr>
      <vt:lpstr>Filmfragment: 12 minuten: Samenvatting drama middeleeuwen belangrijk voor de toets</vt:lpstr>
      <vt:lpstr>In de stad York: Mysteriespel : opgevoerd in 2010</vt:lpstr>
      <vt:lpstr>Heiligenlevens en wonderen</vt:lpstr>
      <vt:lpstr>Mysteriespel en wagenspel</vt:lpstr>
      <vt:lpstr>Extra informatie: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Gebruiker</cp:lastModifiedBy>
  <cp:revision>18</cp:revision>
  <dcterms:created xsi:type="dcterms:W3CDTF">2015-09-03T11:26:00Z</dcterms:created>
  <dcterms:modified xsi:type="dcterms:W3CDTF">2015-09-28T10:42:41Z</dcterms:modified>
</cp:coreProperties>
</file>